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56" r:id="rId2"/>
    <p:sldId id="292" r:id="rId3"/>
    <p:sldId id="258" r:id="rId4"/>
    <p:sldId id="259" r:id="rId5"/>
    <p:sldId id="267" r:id="rId6"/>
    <p:sldId id="260" r:id="rId7"/>
    <p:sldId id="286" r:id="rId8"/>
    <p:sldId id="282" r:id="rId9"/>
    <p:sldId id="266" r:id="rId10"/>
    <p:sldId id="280" r:id="rId11"/>
    <p:sldId id="281" r:id="rId12"/>
    <p:sldId id="289" r:id="rId13"/>
    <p:sldId id="287" r:id="rId14"/>
    <p:sldId id="262" r:id="rId15"/>
    <p:sldId id="263" r:id="rId16"/>
    <p:sldId id="264" r:id="rId17"/>
    <p:sldId id="265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36" autoAdjust="0"/>
    <p:restoredTop sz="94654" autoAdjust="0"/>
  </p:normalViewPr>
  <p:slideViewPr>
    <p:cSldViewPr>
      <p:cViewPr varScale="1">
        <p:scale>
          <a:sx n="87" d="100"/>
          <a:sy n="87" d="100"/>
        </p:scale>
        <p:origin x="-10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99C006-9CA3-4D1E-8D3A-A3210CDE65DD}" type="datetimeFigureOut">
              <a:rPr lang="ru-RU" smtClean="0"/>
              <a:pPr/>
              <a:t>21.06.2011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4DC5FF-E9B0-4CC6-8011-922405B748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905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DC5FF-E9B0-4CC6-8011-922405B748C4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DC5FF-E9B0-4CC6-8011-922405B748C4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B0A4-1C8B-4AA7-8F35-F9F4F1F61581}" type="datetimeFigureOut">
              <a:rPr lang="ru-RU" smtClean="0"/>
              <a:pPr/>
              <a:t>21.06.2011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A6688-6F4D-4970-93C3-970810D4977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B0A4-1C8B-4AA7-8F35-F9F4F1F61581}" type="datetimeFigureOut">
              <a:rPr lang="ru-RU" smtClean="0"/>
              <a:pPr/>
              <a:t>21.06.2011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A6688-6F4D-4970-93C3-970810D4977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B0A4-1C8B-4AA7-8F35-F9F4F1F61581}" type="datetimeFigureOut">
              <a:rPr lang="ru-RU" smtClean="0"/>
              <a:pPr/>
              <a:t>21.06.2011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A6688-6F4D-4970-93C3-970810D4977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B0A4-1C8B-4AA7-8F35-F9F4F1F61581}" type="datetimeFigureOut">
              <a:rPr lang="ru-RU" smtClean="0"/>
              <a:pPr/>
              <a:t>21.06.2011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A6688-6F4D-4970-93C3-970810D4977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B0A4-1C8B-4AA7-8F35-F9F4F1F61581}" type="datetimeFigureOut">
              <a:rPr lang="ru-RU" smtClean="0"/>
              <a:pPr/>
              <a:t>21.06.2011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70A6688-6F4D-4970-93C3-970810D4977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B0A4-1C8B-4AA7-8F35-F9F4F1F61581}" type="datetimeFigureOut">
              <a:rPr lang="ru-RU" smtClean="0"/>
              <a:pPr/>
              <a:t>21.06.2011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A6688-6F4D-4970-93C3-970810D4977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B0A4-1C8B-4AA7-8F35-F9F4F1F61581}" type="datetimeFigureOut">
              <a:rPr lang="ru-RU" smtClean="0"/>
              <a:pPr/>
              <a:t>21.06.2011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A6688-6F4D-4970-93C3-970810D4977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B0A4-1C8B-4AA7-8F35-F9F4F1F61581}" type="datetimeFigureOut">
              <a:rPr lang="ru-RU" smtClean="0"/>
              <a:pPr/>
              <a:t>21.06.2011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A6688-6F4D-4970-93C3-970810D4977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B0A4-1C8B-4AA7-8F35-F9F4F1F61581}" type="datetimeFigureOut">
              <a:rPr lang="ru-RU" smtClean="0"/>
              <a:pPr/>
              <a:t>21.06.2011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A6688-6F4D-4970-93C3-970810D4977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B0A4-1C8B-4AA7-8F35-F9F4F1F61581}" type="datetimeFigureOut">
              <a:rPr lang="ru-RU" smtClean="0"/>
              <a:pPr/>
              <a:t>21.06.2011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A6688-6F4D-4970-93C3-970810D4977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B0A4-1C8B-4AA7-8F35-F9F4F1F61581}" type="datetimeFigureOut">
              <a:rPr lang="ru-RU" smtClean="0"/>
              <a:pPr/>
              <a:t>21.06.2011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A6688-6F4D-4970-93C3-970810D4977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BD1B0A4-1C8B-4AA7-8F35-F9F4F1F61581}" type="datetimeFigureOut">
              <a:rPr lang="ru-RU" smtClean="0"/>
              <a:pPr/>
              <a:t>21.06.2011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70A6688-6F4D-4970-93C3-970810D4977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428604"/>
            <a:ext cx="8301038" cy="4440556"/>
          </a:xfrm>
        </p:spPr>
        <p:txBody>
          <a:bodyPr anchor="t">
            <a:noAutofit/>
          </a:bodyPr>
          <a:lstStyle/>
          <a:p>
            <a:r>
              <a:rPr lang="ru-RU" sz="4400" dirty="0" smtClean="0">
                <a:latin typeface="+mn-lt"/>
              </a:rPr>
              <a:t/>
            </a:r>
            <a:br>
              <a:rPr lang="ru-RU" sz="4400" dirty="0" smtClean="0">
                <a:latin typeface="+mn-lt"/>
              </a:rPr>
            </a:br>
            <a:r>
              <a:rPr lang="ru-RU" sz="4400" dirty="0">
                <a:latin typeface="+mn-lt"/>
              </a:rPr>
              <a:t/>
            </a:r>
            <a:br>
              <a:rPr lang="ru-RU" sz="4400" dirty="0">
                <a:latin typeface="+mn-lt"/>
              </a:rPr>
            </a:br>
            <a:r>
              <a:rPr lang="ru-RU" sz="4400" dirty="0" smtClean="0">
                <a:latin typeface="+mn-lt"/>
              </a:rPr>
              <a:t>О Деятельности службы медицинской профилактики в </a:t>
            </a:r>
            <a:br>
              <a:rPr lang="ru-RU" sz="4400" dirty="0" smtClean="0">
                <a:latin typeface="+mn-lt"/>
              </a:rPr>
            </a:br>
            <a:r>
              <a:rPr lang="ru-RU" sz="4400" dirty="0" smtClean="0">
                <a:latin typeface="+mn-lt"/>
              </a:rPr>
              <a:t>ГУЗ со «</a:t>
            </a:r>
            <a:r>
              <a:rPr lang="ru-RU" sz="4400" dirty="0" err="1" smtClean="0">
                <a:latin typeface="+mn-lt"/>
              </a:rPr>
              <a:t>сгптд</a:t>
            </a:r>
            <a:r>
              <a:rPr lang="ru-RU" sz="4400" dirty="0" smtClean="0">
                <a:latin typeface="+mn-lt"/>
              </a:rPr>
              <a:t>» </a:t>
            </a:r>
            <a:br>
              <a:rPr lang="ru-RU" sz="44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endParaRPr lang="ru-RU" sz="2800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5157192"/>
            <a:ext cx="8104414" cy="1415080"/>
          </a:xfrm>
        </p:spPr>
        <p:txBody>
          <a:bodyPr anchor="ctr">
            <a:noAutofit/>
          </a:bodyPr>
          <a:lstStyle/>
          <a:p>
            <a:pPr marL="514350" indent="-514350" algn="l"/>
            <a:endParaRPr lang="ru-RU" sz="3000" dirty="0" smtClean="0"/>
          </a:p>
          <a:p>
            <a:pPr marL="514350" indent="-514350"/>
            <a:endParaRPr lang="ru-RU" sz="3200" dirty="0" smtClean="0"/>
          </a:p>
          <a:p>
            <a:pPr marL="514350" indent="-514350"/>
            <a:endParaRPr lang="ru-RU" sz="3200" dirty="0" smtClean="0"/>
          </a:p>
          <a:p>
            <a:pPr marL="514350" indent="-514350"/>
            <a:r>
              <a:rPr lang="ru-RU" sz="3200" dirty="0" smtClean="0"/>
              <a:t>Докладчик                   </a:t>
            </a:r>
            <a:r>
              <a:rPr lang="ru-RU" sz="3200" dirty="0" err="1" smtClean="0"/>
              <a:t>Обоимова</a:t>
            </a:r>
            <a:r>
              <a:rPr lang="ru-RU" sz="3200" dirty="0" smtClean="0"/>
              <a:t> Г.М.</a:t>
            </a:r>
          </a:p>
          <a:p>
            <a:pPr marL="514350" indent="-514350"/>
            <a:r>
              <a:rPr lang="ru-RU" sz="3200" dirty="0" smtClean="0"/>
              <a:t>Инструктор по </a:t>
            </a:r>
            <a:r>
              <a:rPr lang="ru-RU" sz="3200" smtClean="0"/>
              <a:t>гигиеническому воспитанию</a:t>
            </a:r>
            <a:endParaRPr lang="ru-RU" sz="3200" dirty="0" smtClean="0"/>
          </a:p>
          <a:p>
            <a:pPr marL="514350" indent="-514350" algn="l"/>
            <a:endParaRPr lang="ru-RU" sz="3200" dirty="0" smtClean="0"/>
          </a:p>
          <a:p>
            <a:pPr algn="l"/>
            <a:r>
              <a:rPr lang="ru-RU" dirty="0" smtClean="0"/>
              <a:t>  </a:t>
            </a:r>
          </a:p>
          <a:p>
            <a:pPr algn="l"/>
            <a:r>
              <a:rPr lang="ru-RU" dirty="0" smtClean="0"/>
              <a:t>          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3143272" cy="6500834"/>
          </a:xfrm>
        </p:spPr>
        <p:txBody>
          <a:bodyPr anchor="t">
            <a:normAutofit/>
          </a:bodyPr>
          <a:lstStyle/>
          <a:p>
            <a:pPr algn="l"/>
            <a:r>
              <a:rPr lang="ru-RU" sz="2200" dirty="0" smtClean="0"/>
              <a:t>Санинструктор  диспансерного  отделения № 2</a:t>
            </a:r>
            <a:endParaRPr lang="ru-RU" sz="2200" dirty="0"/>
          </a:p>
        </p:txBody>
      </p:sp>
      <p:pic>
        <p:nvPicPr>
          <p:cNvPr id="4" name="Содержимое 3" descr="Фото01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868" y="357166"/>
            <a:ext cx="5357850" cy="65008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186766" cy="1143008"/>
          </a:xfrm>
        </p:spPr>
        <p:txBody>
          <a:bodyPr anchor="t">
            <a:normAutofit/>
          </a:bodyPr>
          <a:lstStyle/>
          <a:p>
            <a:r>
              <a:rPr lang="ru-RU" sz="2000" dirty="0" smtClean="0"/>
              <a:t>Санинструктор диспансерного отд. № 3 консультирует коллегу по вопросам профилактики вредных привычек среди пациентов диспансера</a:t>
            </a:r>
            <a:endParaRPr lang="ru-RU" sz="2000" dirty="0"/>
          </a:p>
        </p:txBody>
      </p:sp>
      <p:pic>
        <p:nvPicPr>
          <p:cNvPr id="4" name="Содержимое 3" descr="Фото01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428736"/>
            <a:ext cx="7572428" cy="5286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Наша работа.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651510" indent="-514350" algn="ctr">
              <a:buNone/>
            </a:pPr>
            <a:r>
              <a:rPr lang="ru-RU" dirty="0" smtClean="0"/>
              <a:t>        Мероприятия ВД борьбы с туберкулезом:</a:t>
            </a:r>
          </a:p>
          <a:p>
            <a:pPr marL="651510" indent="-514350">
              <a:buAutoNum type="arabicPeriod"/>
            </a:pPr>
            <a:r>
              <a:rPr lang="ru-RU" dirty="0" smtClean="0"/>
              <a:t>Лекции</a:t>
            </a:r>
          </a:p>
          <a:p>
            <a:pPr marL="651510" indent="-514350">
              <a:buAutoNum type="arabicPeriod"/>
            </a:pPr>
            <a:r>
              <a:rPr lang="ru-RU" dirty="0" smtClean="0"/>
              <a:t>Конференции</a:t>
            </a:r>
          </a:p>
          <a:p>
            <a:pPr marL="651510" indent="-514350">
              <a:buAutoNum type="arabicPeriod"/>
            </a:pPr>
            <a:r>
              <a:rPr lang="ru-RU" dirty="0" smtClean="0"/>
              <a:t>Беседы (в туб. очагах, на приеме)</a:t>
            </a:r>
          </a:p>
          <a:p>
            <a:pPr marL="651510" indent="-514350">
              <a:buAutoNum type="arabicPeriod"/>
            </a:pPr>
            <a:r>
              <a:rPr lang="ru-RU" dirty="0" smtClean="0"/>
              <a:t>Выпуск тематических </a:t>
            </a:r>
            <a:r>
              <a:rPr lang="ru-RU" dirty="0" err="1" smtClean="0"/>
              <a:t>санбюллетеней</a:t>
            </a:r>
            <a:endParaRPr lang="ru-RU" dirty="0" smtClean="0"/>
          </a:p>
          <a:p>
            <a:pPr marL="651510" indent="-514350">
              <a:buAutoNum type="arabicPeriod"/>
            </a:pPr>
            <a:r>
              <a:rPr lang="ru-RU" dirty="0" smtClean="0"/>
              <a:t>Оформление уголков здоровья</a:t>
            </a:r>
          </a:p>
          <a:p>
            <a:pPr marL="651510" indent="-514350">
              <a:buAutoNum type="arabicPeriod"/>
            </a:pPr>
            <a:r>
              <a:rPr lang="ru-RU" dirty="0" smtClean="0"/>
              <a:t>Волонтерская акция «Белая ромашка» под девизом «Просветись!»</a:t>
            </a:r>
          </a:p>
          <a:p>
            <a:pPr marL="651510" indent="-514350">
              <a:buAutoNum type="arabicPeriod"/>
            </a:pPr>
            <a:r>
              <a:rPr lang="ru-RU" dirty="0" smtClean="0"/>
              <a:t>Конкурс детского рисунка</a:t>
            </a:r>
          </a:p>
          <a:p>
            <a:pPr marL="651510" indent="-514350">
              <a:buAutoNum type="arabicPeriod"/>
            </a:pPr>
            <a:r>
              <a:rPr lang="ru-RU" dirty="0" smtClean="0"/>
              <a:t>Опубликование тематических статей в газетах</a:t>
            </a:r>
          </a:p>
          <a:p>
            <a:pPr marL="651510" indent="-514350">
              <a:buAutoNum type="arabicPeriod"/>
            </a:pPr>
            <a:r>
              <a:rPr lang="ru-RU" dirty="0" smtClean="0"/>
              <a:t>Участие в пресс-конференции ИД «Комсомольская</a:t>
            </a:r>
          </a:p>
          <a:p>
            <a:pPr marL="651510" indent="-514350">
              <a:buAutoNum type="arabicPeriod"/>
            </a:pPr>
            <a:r>
              <a:rPr lang="ru-RU" dirty="0" smtClean="0"/>
              <a:t>Организация съёмок </a:t>
            </a:r>
            <a:r>
              <a:rPr lang="ru-RU" dirty="0" err="1" smtClean="0"/>
              <a:t>телесюжета</a:t>
            </a:r>
            <a:r>
              <a:rPr lang="ru-RU" dirty="0" smtClean="0"/>
              <a:t> о деятельности ГУЗ СО «СГПТД»</a:t>
            </a:r>
          </a:p>
          <a:p>
            <a:pPr marL="651510" indent="-514350">
              <a:buAutoNum type="arabicPeriod"/>
            </a:pPr>
            <a:r>
              <a:rPr lang="ru-RU" dirty="0" smtClean="0"/>
              <a:t>Обеспечение всех мероприятий информационными буклетами, брошюрами, листовками, </a:t>
            </a:r>
          </a:p>
          <a:p>
            <a:pPr marL="651510" indent="-514350">
              <a:buAutoNum type="arabicPeriod"/>
            </a:pPr>
            <a:r>
              <a:rPr lang="ru-RU" dirty="0" smtClean="0"/>
              <a:t>Изготовление </a:t>
            </a:r>
            <a:r>
              <a:rPr lang="ru-RU" dirty="0" err="1" smtClean="0"/>
              <a:t>вордштоков</a:t>
            </a:r>
            <a:r>
              <a:rPr lang="ru-RU" dirty="0" smtClean="0"/>
              <a:t> и </a:t>
            </a:r>
            <a:r>
              <a:rPr lang="ru-RU" dirty="0" err="1" smtClean="0"/>
              <a:t>постеров</a:t>
            </a:r>
            <a:r>
              <a:rPr lang="ru-RU" dirty="0" smtClean="0"/>
              <a:t> для волонтерской акции</a:t>
            </a:r>
          </a:p>
          <a:p>
            <a:pPr marL="651510" indent="-514350">
              <a:buAutoNum type="arabicPeriod"/>
            </a:pPr>
            <a:r>
              <a:rPr lang="ru-RU" dirty="0" smtClean="0"/>
              <a:t>Распределение тематических наглядных и раздаточных материалов по организациям</a:t>
            </a:r>
          </a:p>
          <a:p>
            <a:pPr marL="651510" indent="-514350">
              <a:buAutoNum type="arabicPeriod"/>
            </a:pPr>
            <a:r>
              <a:rPr lang="ru-RU" dirty="0" smtClean="0"/>
              <a:t>Обеспечение учебных заведений видео- и аудиоматериалами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Перечень городских организаций</a:t>
            </a:r>
            <a:br>
              <a:rPr lang="ru-RU" sz="2800" dirty="0" smtClean="0"/>
            </a:br>
            <a:r>
              <a:rPr lang="ru-RU" sz="2800" dirty="0" smtClean="0"/>
              <a:t> принявших участие в мероприятиях Всемирного Дня по борьбе с туберкулезом 24.03.2011г..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 lvl="0"/>
            <a:r>
              <a:rPr lang="ru-RU" dirty="0" smtClean="0"/>
              <a:t>Городские поликлиники, больницы         - 10 </a:t>
            </a:r>
          </a:p>
          <a:p>
            <a:pPr lvl="0">
              <a:buNone/>
            </a:pPr>
            <a:r>
              <a:rPr lang="ru-RU" dirty="0" smtClean="0"/>
              <a:t>(без учета отделений)</a:t>
            </a:r>
          </a:p>
          <a:p>
            <a:pPr lvl="0"/>
            <a:r>
              <a:rPr lang="ru-RU" dirty="0" smtClean="0"/>
              <a:t>ВУЗы                                                          -   6</a:t>
            </a:r>
          </a:p>
          <a:p>
            <a:pPr lvl="0"/>
            <a:r>
              <a:rPr lang="ru-RU" dirty="0" smtClean="0"/>
              <a:t>Техникумы и колледжи                             -   6</a:t>
            </a:r>
          </a:p>
          <a:p>
            <a:pPr lvl="0"/>
            <a:r>
              <a:rPr lang="ru-RU" dirty="0" smtClean="0"/>
              <a:t>Школы                                                        -   5</a:t>
            </a:r>
          </a:p>
          <a:p>
            <a:pPr lvl="0"/>
            <a:r>
              <a:rPr lang="ru-RU" dirty="0" smtClean="0"/>
              <a:t>Детские сады                                             -   5</a:t>
            </a:r>
          </a:p>
          <a:p>
            <a:pPr lvl="0"/>
            <a:r>
              <a:rPr lang="ru-RU" dirty="0" smtClean="0"/>
              <a:t>Социальные и административные</a:t>
            </a:r>
          </a:p>
          <a:p>
            <a:pPr>
              <a:buNone/>
            </a:pPr>
            <a:r>
              <a:rPr lang="ru-RU" dirty="0" smtClean="0"/>
              <a:t>     учреждения, аптеки, общежития             -   9</a:t>
            </a:r>
          </a:p>
          <a:p>
            <a:pPr lvl="0"/>
            <a:r>
              <a:rPr lang="ru-RU" dirty="0" smtClean="0"/>
              <a:t> Предприятия                                             -   9</a:t>
            </a:r>
          </a:p>
          <a:p>
            <a:pPr lvl="0"/>
            <a:r>
              <a:rPr lang="ru-RU" dirty="0" smtClean="0"/>
              <a:t> Рынки                                                        -   3                                     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329642" cy="1143008"/>
          </a:xfrm>
        </p:spPr>
        <p:txBody>
          <a:bodyPr anchor="t">
            <a:noAutofit/>
          </a:bodyPr>
          <a:lstStyle/>
          <a:p>
            <a:r>
              <a:rPr lang="ru-RU" sz="2400" dirty="0" smtClean="0"/>
              <a:t>Акция «Белая ромашка» в Самаре. Мероприятиями ВД борьбы с туберкулезом охвачено более 60 объектов 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786190"/>
            <a:ext cx="8229600" cy="252317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sz="3600" dirty="0"/>
          </a:p>
        </p:txBody>
      </p:sp>
      <p:pic>
        <p:nvPicPr>
          <p:cNvPr id="1026" name="Picture 2" descr="F:\акция просветись\Фото01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428712"/>
            <a:ext cx="7215238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158162" cy="20002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Волонтерская акция «Белая ромашка»</a:t>
            </a:r>
            <a:br>
              <a:rPr lang="ru-RU" sz="3600" dirty="0" smtClean="0"/>
            </a:br>
            <a:r>
              <a:rPr lang="ru-RU" sz="3600" dirty="0" smtClean="0"/>
              <a:t>Девиз акции «Просветись</a:t>
            </a:r>
            <a:r>
              <a:rPr lang="ru-RU" dirty="0" smtClean="0"/>
              <a:t>!»</a:t>
            </a:r>
            <a:br>
              <a:rPr lang="ru-RU" dirty="0" smtClean="0"/>
            </a:br>
            <a:r>
              <a:rPr lang="ru-RU" sz="2200" dirty="0" smtClean="0"/>
              <a:t>Студенты Поволжского государственного колледжа – волонтеры социальной акции «Белая ромашка», организованной  ГУЗ СО «СГПТД» г.о. Самара 24 марта 2011г.</a:t>
            </a:r>
            <a:br>
              <a:rPr lang="ru-RU" sz="2200" dirty="0" smtClean="0"/>
            </a:br>
            <a:r>
              <a:rPr lang="ru-RU" sz="2200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484" name="Picture 4" descr="E:\акция просветись\IMG_865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2214554"/>
            <a:ext cx="6215106" cy="44548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214290"/>
            <a:ext cx="8401080" cy="1203348"/>
          </a:xfrm>
        </p:spPr>
        <p:txBody>
          <a:bodyPr>
            <a:no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Студенты и сотрудники  Поволжского государственного университета телекоммуникаций </a:t>
            </a:r>
            <a:br>
              <a:rPr lang="ru-RU" sz="2400" dirty="0" smtClean="0"/>
            </a:br>
            <a:r>
              <a:rPr lang="ru-RU" sz="2400" dirty="0" smtClean="0"/>
              <a:t>и информатики  получают от волонтеров актуальную медицинскую информацию.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2050" name="Picture 2" descr="F:\акция просветись\Фото01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785926"/>
            <a:ext cx="6715172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258236" cy="2082792"/>
          </a:xfrm>
        </p:spPr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400" dirty="0" smtClean="0"/>
              <a:t>Многие студенты Госуниверситета  впервые узнали от волонтеров о существовании Всемирного Дня борьбы с  туберкулёзом  из  тематических буклетов «Белая ромашка» и листовок «Просветись!».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" name="Содержимое 3" descr="24032011505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2000240"/>
            <a:ext cx="6786610" cy="4857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«</a:t>
            </a:r>
            <a:r>
              <a:rPr lang="ru-RU" sz="2400" dirty="0" err="1" smtClean="0"/>
              <a:t>Блок-посты</a:t>
            </a:r>
            <a:r>
              <a:rPr lang="ru-RU" sz="2400" dirty="0" smtClean="0"/>
              <a:t>»  активной гражданской инициативы в аэрокосмическом университете </a:t>
            </a:r>
            <a:br>
              <a:rPr lang="ru-RU" sz="2400" dirty="0" smtClean="0"/>
            </a:br>
            <a:r>
              <a:rPr lang="ru-RU" sz="2400" dirty="0" smtClean="0"/>
              <a:t>и на Губернском рынке.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3074" name="Picture 2" descr="F:\акция просветись\DSC001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285874"/>
            <a:ext cx="7358113" cy="52863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38138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Об актуальности нашей работы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Актуальность </a:t>
            </a:r>
            <a:r>
              <a:rPr lang="ru-RU" sz="2400" dirty="0" smtClean="0"/>
              <a:t>усиления мед. профилактики во фтизиатрии очевидна и обусловлена значительным распространением туберкулеза, связанное с экономической нестабильностью, ростом миграции из бедных регионов, социальными издержками.</a:t>
            </a:r>
          </a:p>
          <a:p>
            <a:r>
              <a:rPr lang="ru-RU" sz="2400" dirty="0" smtClean="0"/>
              <a:t>Ежегодно    противотуберкулезные программы всего мира спасают миллионы человеческих жизней. Если сегодня не активизировать действия по профилактике туберкулеза, то по прогнозам Всемирной Организации Здравоохранения к 2015 году 40 млн. человек заболеют этим опасным заболеванием, из них, по меньшей мере, 8 млн. человек – умрут напрасной смертью. </a:t>
            </a:r>
          </a:p>
          <a:p>
            <a:endParaRPr lang="ru-RU" sz="2400" dirty="0" smtClean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0652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2362274"/>
          </a:xfrm>
        </p:spPr>
        <p:txBody>
          <a:bodyPr>
            <a:noAutofit/>
          </a:bodyPr>
          <a:lstStyle/>
          <a:p>
            <a:r>
              <a:rPr lang="ru-RU" sz="5400" dirty="0" smtClean="0"/>
              <a:t>Цель деятельности службы мед. профилактики</a:t>
            </a:r>
            <a:endParaRPr lang="ru-RU" sz="54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23528" y="188640"/>
            <a:ext cx="8363272" cy="6120720"/>
          </a:xfrm>
        </p:spPr>
        <p:txBody>
          <a:bodyPr>
            <a:normAutofit/>
          </a:bodyPr>
          <a:lstStyle/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/>
          </a:p>
          <a:p>
            <a:endParaRPr lang="ru-RU" sz="3200" dirty="0" smtClean="0"/>
          </a:p>
          <a:p>
            <a:endParaRPr lang="ru-RU" sz="3200" dirty="0"/>
          </a:p>
          <a:p>
            <a:endParaRPr lang="ru-RU" sz="3600" dirty="0" smtClean="0"/>
          </a:p>
          <a:p>
            <a:r>
              <a:rPr lang="ru-RU" sz="3600" dirty="0" smtClean="0"/>
              <a:t>- </a:t>
            </a:r>
            <a:r>
              <a:rPr lang="ru-RU" sz="4000" dirty="0" smtClean="0"/>
              <a:t>улучшение  эпидемиологической обстановки по туберкулезу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задачи службы </a:t>
            </a:r>
            <a:r>
              <a:rPr lang="ru-RU" dirty="0" err="1" smtClean="0"/>
              <a:t>медпрофилактики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- повышение информированности различных групп населения о туберкулезе с целью коррекции социального поведения</a:t>
            </a:r>
          </a:p>
          <a:p>
            <a:r>
              <a:rPr lang="ru-RU" dirty="0" smtClean="0"/>
              <a:t>- разъяснительная работа среди больных, контактных лиц, в группах риска</a:t>
            </a:r>
          </a:p>
          <a:p>
            <a:r>
              <a:rPr lang="ru-RU" dirty="0" smtClean="0"/>
              <a:t>- социальная мобилизация на активизацию усилий для ограничения распространения туберкулеза</a:t>
            </a:r>
          </a:p>
          <a:p>
            <a:r>
              <a:rPr lang="ru-RU" dirty="0" smtClean="0"/>
              <a:t>- последовательная и системная деятельность по пропаганде здорового образа жизни, формированию культуры здоровья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000504"/>
            <a:ext cx="8301038" cy="2351706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                          «В 2010 году впервые за последние годы заболеваемость туберкулезом в Самарской области снизилась более чем на 9%, - рассказала Наталья Лебедева. Более стабильна эта тенденция в Самаре. В Самарской области в 2010 г. всего было выявлено 2,5 тысячи больных туберкулезом. Так же существенно снизилась смертность – на 7,7%. Уровень заболеваемости не превышают показатели  в среднем  по стране. Надо сказать, что проблема заболеваемости туберкулеза общемировая. Ежегодно регистрируется 9 миллионов человек, зараженных инфекцией. 3 миллиона человек от туберкулеза умирают.»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543956" cy="3571900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Главный фтизиатр</a:t>
            </a:r>
            <a:br>
              <a:rPr lang="ru-RU" dirty="0" smtClean="0"/>
            </a:br>
            <a:r>
              <a:rPr lang="ru-RU" dirty="0" smtClean="0"/>
              <a:t>Самарской области</a:t>
            </a:r>
            <a:br>
              <a:rPr lang="ru-RU" dirty="0" smtClean="0"/>
            </a:br>
            <a:r>
              <a:rPr lang="ru-RU" dirty="0" smtClean="0"/>
              <a:t>Лебедева Наталья</a:t>
            </a:r>
            <a:br>
              <a:rPr lang="ru-RU" dirty="0" smtClean="0"/>
            </a:br>
            <a:r>
              <a:rPr lang="ru-RU" dirty="0" smtClean="0"/>
              <a:t>Олеговна:</a:t>
            </a:r>
            <a:br>
              <a:rPr lang="ru-RU" dirty="0" smtClean="0"/>
            </a:br>
            <a:r>
              <a:rPr lang="ru-RU" sz="1600" dirty="0" smtClean="0"/>
              <a:t>(</a:t>
            </a:r>
            <a:r>
              <a:rPr lang="ru-RU" sz="1800" dirty="0" smtClean="0"/>
              <a:t>пресс-конференция ИД «Комсомольская </a:t>
            </a:r>
            <a:br>
              <a:rPr lang="ru-RU" sz="1800" dirty="0" smtClean="0"/>
            </a:br>
            <a:r>
              <a:rPr lang="ru-RU" sz="1800" dirty="0" smtClean="0"/>
              <a:t>Правда» 24.03.2011г.)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Во Всемирный день борьбы с туберкулезом медики собрались в пресс-центре &quot;КП&quot;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3744416" cy="35283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158162" cy="1143000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latin typeface="+mn-lt"/>
              </a:rPr>
              <a:t/>
            </a:r>
            <a:br>
              <a:rPr lang="ru-RU" sz="4400" dirty="0" smtClean="0">
                <a:latin typeface="+mn-lt"/>
              </a:rPr>
            </a:br>
            <a:r>
              <a:rPr lang="ru-RU" sz="4400" dirty="0" smtClean="0">
                <a:latin typeface="+mn-lt"/>
              </a:rPr>
              <a:t>Структура службы медицинской профилактики ГУЗ СО «СГПТД»</a:t>
            </a:r>
            <a:endParaRPr lang="ru-RU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1857364"/>
            <a:ext cx="5857916" cy="10572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Главный  врач ГУЗ СО «СГПТД»</a:t>
            </a:r>
          </a:p>
          <a:p>
            <a:pPr algn="ctr"/>
            <a:r>
              <a:rPr lang="ru-RU" dirty="0" smtClean="0"/>
              <a:t>Заместитель главного врача по диспансерной работе</a:t>
            </a:r>
          </a:p>
          <a:p>
            <a:pPr algn="ctr"/>
            <a:r>
              <a:rPr lang="ru-RU" dirty="0" smtClean="0"/>
              <a:t>Руководители диспансерных отделений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3643314"/>
            <a:ext cx="5857916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Кабинет медицинской профилактики:</a:t>
            </a:r>
          </a:p>
          <a:p>
            <a:pPr algn="ctr"/>
            <a:r>
              <a:rPr lang="ru-RU" dirty="0" smtClean="0"/>
              <a:t>Врач кабинета мед. профилактики</a:t>
            </a:r>
          </a:p>
          <a:p>
            <a:pPr algn="ctr"/>
            <a:r>
              <a:rPr lang="ru-RU" dirty="0" smtClean="0"/>
              <a:t>Инструктор по гигиеническому воспитанию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5429264"/>
            <a:ext cx="5857916" cy="8429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Ответственные за  организацию санпросвет работы в диспансерных отделениях  </a:t>
            </a:r>
            <a:endParaRPr lang="ru-RU" dirty="0"/>
          </a:p>
        </p:txBody>
      </p:sp>
      <p:sp>
        <p:nvSpPr>
          <p:cNvPr id="7" name="Двойная стрелка вверх/вниз 6"/>
          <p:cNvSpPr/>
          <p:nvPr/>
        </p:nvSpPr>
        <p:spPr>
          <a:xfrm>
            <a:off x="3786182" y="2928934"/>
            <a:ext cx="484632" cy="71438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Двойная стрелка вверх/вниз 7"/>
          <p:cNvSpPr/>
          <p:nvPr/>
        </p:nvSpPr>
        <p:spPr>
          <a:xfrm>
            <a:off x="3786182" y="4714884"/>
            <a:ext cx="490542" cy="723904"/>
          </a:xfrm>
          <a:prstGeom prst="upDownArrow">
            <a:avLst>
              <a:gd name="adj1" fmla="val 5592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Основные направления деятельности кабинета </a:t>
            </a:r>
            <a:r>
              <a:rPr lang="ru-RU" sz="3200" dirty="0" err="1" smtClean="0"/>
              <a:t>мед.профилактики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 Координация деятельности всей службы мед. профилактики ГУЗ СО «СГПТД»</a:t>
            </a:r>
          </a:p>
          <a:p>
            <a:r>
              <a:rPr lang="ru-RU" dirty="0" smtClean="0"/>
              <a:t>Создание и распространение информационного материала в структурных подразделениях</a:t>
            </a:r>
          </a:p>
          <a:p>
            <a:r>
              <a:rPr lang="ru-RU" dirty="0" smtClean="0"/>
              <a:t>Взаимодействие с областным и городским центрами </a:t>
            </a:r>
            <a:r>
              <a:rPr lang="ru-RU" dirty="0" err="1" smtClean="0"/>
              <a:t>мед.профилактики</a:t>
            </a:r>
            <a:r>
              <a:rPr lang="ru-RU" dirty="0" smtClean="0"/>
              <a:t> , проведение совместных мероприятий</a:t>
            </a:r>
          </a:p>
          <a:p>
            <a:r>
              <a:rPr lang="ru-RU" dirty="0" smtClean="0"/>
              <a:t>Обучение  санинструкторов       ГУЗ СО «СГПТД» современным методам </a:t>
            </a:r>
            <a:r>
              <a:rPr lang="ru-RU" dirty="0" err="1" smtClean="0"/>
              <a:t>мед.профилактики</a:t>
            </a:r>
            <a:endParaRPr lang="ru-RU" dirty="0" smtClean="0"/>
          </a:p>
          <a:p>
            <a:r>
              <a:rPr lang="ru-RU" dirty="0" smtClean="0"/>
              <a:t>Планирование и проведение тематических мероприятий </a:t>
            </a:r>
          </a:p>
          <a:p>
            <a:r>
              <a:rPr lang="ru-RU" dirty="0" smtClean="0"/>
              <a:t>Взаимодействие со средствами массовой информации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Заместитель главного врача по диспансерной работе - куратор </a:t>
            </a:r>
            <a:r>
              <a:rPr lang="ru-RU" sz="2800" dirty="0" err="1" smtClean="0"/>
              <a:t>медикопрофилактической</a:t>
            </a:r>
            <a:r>
              <a:rPr lang="ru-RU" sz="2800" dirty="0" smtClean="0"/>
              <a:t> работы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" name="Содержимое 3" descr="Фото01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1613598"/>
            <a:ext cx="6643734" cy="5101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8501090" cy="785818"/>
          </a:xfrm>
        </p:spPr>
        <p:txBody>
          <a:bodyPr anchor="t">
            <a:normAutofit fontScale="90000"/>
          </a:bodyPr>
          <a:lstStyle/>
          <a:p>
            <a:r>
              <a:rPr lang="ru-RU" sz="3600" dirty="0" smtClean="0"/>
              <a:t>Наша сандружина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4" name="Содержимое 3" descr="Фото01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785794"/>
            <a:ext cx="7358114" cy="57150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848</TotalTime>
  <Words>509</Words>
  <Application>Microsoft Office PowerPoint</Application>
  <PresentationFormat>Экран (4:3)</PresentationFormat>
  <Paragraphs>82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  О Деятельности службы медицинской профилактики в  ГУЗ со «сгптд»                         </vt:lpstr>
      <vt:lpstr>Об актуальности нашей работы</vt:lpstr>
      <vt:lpstr>Цель деятельности службы мед. профилактики</vt:lpstr>
      <vt:lpstr>Основные задачи службы медпрофилактики</vt:lpstr>
      <vt:lpstr>   Главный фтизиатр Самарской области Лебедева Наталья Олеговна: (пресс-конференция ИД «Комсомольская  Правда» 24.03.2011г.)    </vt:lpstr>
      <vt:lpstr> Структура службы медицинской профилактики ГУЗ СО «СГПТД»</vt:lpstr>
      <vt:lpstr>Основные направления деятельности кабинета мед.профилактики</vt:lpstr>
      <vt:lpstr> Заместитель главного врача по диспансерной работе - куратор медикопрофилактической работы </vt:lpstr>
      <vt:lpstr>Наша сандружина    </vt:lpstr>
      <vt:lpstr>Санинструктор  диспансерного  отделения № 2</vt:lpstr>
      <vt:lpstr>Санинструктор диспансерного отд. № 3 консультирует коллегу по вопросам профилактики вредных привычек среди пациентов диспансера</vt:lpstr>
      <vt:lpstr>Наша работа.</vt:lpstr>
      <vt:lpstr>Перечень городских организаций  принявших участие в мероприятиях Всемирного Дня по борьбе с туберкулезом 24.03.2011г.. </vt:lpstr>
      <vt:lpstr>Акция «Белая ромашка» в Самаре. Мероприятиями ВД борьбы с туберкулезом охвачено более 60 объектов </vt:lpstr>
      <vt:lpstr>   Волонтерская акция «Белая ромашка» Девиз акции «Просветись!» Студенты Поволжского государственного колледжа – волонтеры социальной акции «Белая ромашка», организованной  ГУЗ СО «СГПТД» г.о. Самара 24 марта 2011г.    </vt:lpstr>
      <vt:lpstr>  Студенты и сотрудники  Поволжского государственного университета телекоммуникаций  и информатики  получают от волонтеров актуальную медицинскую информацию. </vt:lpstr>
      <vt:lpstr>  Многие студенты Госуниверситета  впервые узнали от волонтеров о существовании Всемирного Дня борьбы с  туберкулёзом  из  тематических буклетов «Белая ромашка» и листовок «Просветись!».  </vt:lpstr>
      <vt:lpstr>«Блок-посты»  активной гражданской инициативы в аэрокосмическом университете  и на Губернском рынке. 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Всемирный День борьбы с туберкулезом 24 марта 2011 года в г.о. Самара</dc:title>
  <dc:creator>gala</dc:creator>
  <cp:lastModifiedBy>1</cp:lastModifiedBy>
  <cp:revision>111</cp:revision>
  <dcterms:created xsi:type="dcterms:W3CDTF">2011-05-13T17:17:46Z</dcterms:created>
  <dcterms:modified xsi:type="dcterms:W3CDTF">2011-06-21T09:40:37Z</dcterms:modified>
</cp:coreProperties>
</file>